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96" r:id="rId6"/>
    <p:sldId id="295" r:id="rId7"/>
    <p:sldId id="282" r:id="rId8"/>
    <p:sldId id="299" r:id="rId9"/>
    <p:sldId id="300" r:id="rId10"/>
    <p:sldId id="286" r:id="rId11"/>
    <p:sldId id="287" r:id="rId12"/>
    <p:sldId id="289" r:id="rId13"/>
    <p:sldId id="302" r:id="rId14"/>
    <p:sldId id="303" r:id="rId15"/>
    <p:sldId id="292" r:id="rId16"/>
    <p:sldId id="293" r:id="rId17"/>
    <p:sldId id="294" r:id="rId1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57C"/>
    <a:srgbClr val="225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6FABA-FA57-90BB-34B9-64459C5CE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4E29F0-4C06-A2AA-0C01-86DBFC3F9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0434C5-432B-CCE0-1C17-39B9A625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A801-E287-4BE8-A8F8-521AD0514451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8B72A7-CC68-8BDE-EF9C-92B377BA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0CD0A4-99A6-D030-F76A-E9AE6E4D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3E8-2D7A-47DF-8E6D-7A944F658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01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874AE-7972-A2C8-AC67-26BE0A5F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8B8162-13BC-DB6F-B638-F36DFA4D5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AA9F52-B402-913F-F51F-6FD30EDB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A801-E287-4BE8-A8F8-521AD0514451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0CEE4F-C6AD-7C14-42CB-40EE31B8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000C3-5F5A-514F-0810-BC66C175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3E8-2D7A-47DF-8E6D-7A944F658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2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52AA1D3-CCD9-842A-F137-B1F95FE9B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6DFB0E-BABC-8E8B-CD4D-24EB1D0DB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447758-FF58-9DF9-4ADA-549CB7A3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A801-E287-4BE8-A8F8-521AD0514451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626C2C-701D-63C3-A916-BED16A80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E03B19-F185-8954-50EE-32F830AF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3E8-2D7A-47DF-8E6D-7A944F658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6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65B90-CFC6-F7F2-87E1-B21F0F14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C34CBF-9A01-44AA-1C2A-895F1461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59F44F-BE82-9FD2-77EE-1E011298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A801-E287-4BE8-A8F8-521AD0514451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5AABE1-878E-9206-184A-0FF17E94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96F53D-E8C8-17C2-18FC-3BBE31F8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3E8-2D7A-47DF-8E6D-7A944F658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33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293C3-6BF8-FDAA-F609-AE53FB6A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1858E4-D792-6047-E8BE-BF6EE1951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82165D-39E5-AD76-E91C-406B2991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A801-E287-4BE8-A8F8-521AD0514451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A573CE-A18F-857B-9AC0-134C75E7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58637A-E945-F10B-596D-AE30C8DA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3E8-2D7A-47DF-8E6D-7A944F658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98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21C30-60FF-AC4D-A250-9E053F3B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02AA93-C6A6-93CB-95CD-5D7C68F53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1480C0-8974-1F97-D68C-8F53E5F7E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476872-668E-E840-BC54-E7D7A70B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A801-E287-4BE8-A8F8-521AD0514451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E0828-4CC8-FF07-98BD-8BD03A26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24E428-DBAC-6763-BF8A-E18D55D7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3E8-2D7A-47DF-8E6D-7A944F658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55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3E461-BC57-BA96-2282-8EAF60DB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D8A7E0-8E5C-8349-5996-9D30E85C4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1ACC64-26EA-DA30-6D7F-A1D12430D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254145-B1C1-2B5F-5570-3138947C9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958099-E1C0-7DEE-03E8-9D444B77A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651FE1-41A0-6805-BA7A-3EC32041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A801-E287-4BE8-A8F8-521AD0514451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A9CDCC-6970-7C54-40FE-EE920A6B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36F3ABC-B7FB-55F4-9D40-412461CD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3E8-2D7A-47DF-8E6D-7A944F658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65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3194-FA25-28D4-DAD0-38E7D184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87DEA3-65BE-0856-41FE-1092A009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A801-E287-4BE8-A8F8-521AD0514451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132007-6E3E-0224-7599-92548FF1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D375A9-13B3-B340-3A33-4C23429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3E8-2D7A-47DF-8E6D-7A944F658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55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943876-F67B-886F-34AF-EAC4204C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A801-E287-4BE8-A8F8-521AD0514451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900228-74F6-56F5-8BFC-2E90E6E8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0FA46A-8949-A0DB-4FB1-AB39E902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3E8-2D7A-47DF-8E6D-7A944F658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84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97268-9AE6-50E9-EA1C-2EF59F1C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E60919-1078-D5A7-6308-35F6F3750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A0BE38-7475-13D1-A80C-608D60E90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43F267-CA1C-1F85-4F5A-5EE13C86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A801-E287-4BE8-A8F8-521AD0514451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C68951-1D22-BE25-3BB6-861518CF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CB3C39-FFE0-6D3A-5256-2561F537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3E8-2D7A-47DF-8E6D-7A944F658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07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17AD8-C2C1-EE71-A398-2C4DA1B2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C9DEAA-A6E1-325F-D8B4-F21E00481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946891-374E-9E2E-701D-EFFB84770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CFE981-F46E-476B-41F2-6B57295C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A801-E287-4BE8-A8F8-521AD0514451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192586-8DAE-8CD1-72F8-99C1EB41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7D08FF-F605-9C07-176E-5A76B07E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3E8-2D7A-47DF-8E6D-7A944F658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2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E37A14-B3EA-6F90-56E6-F787059B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3B4FFE-8CC8-F9F3-AAA1-A917DEBB8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E65A3B-427D-74BE-DD3A-492C0D46B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5A801-E287-4BE8-A8F8-521AD0514451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EEF42C-44F7-2C55-E042-CA5E9A235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D41E6F-D852-2358-2DA3-5B2AB0F73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73E8-2D7A-47DF-8E6D-7A944F658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20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2E35473-8D45-AF96-241E-9C04288A5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48F5D15-A3E5-4D11-6BD3-55E78B70B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526165"/>
            <a:ext cx="7772400" cy="1102519"/>
          </a:xfrm>
        </p:spPr>
        <p:txBody>
          <a:bodyPr>
            <a:noAutofit/>
          </a:bodyPr>
          <a:lstStyle/>
          <a:p>
            <a:r>
              <a:rPr lang="de-DE" b="1" dirty="0"/>
              <a:t>Tätigkeitsbericht Stadtmarketing 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85D4C7-AE0C-2BFB-0F3E-91E9B1967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4E7FC85-033C-0308-1688-0D95CA671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6" y="5300990"/>
            <a:ext cx="980136" cy="113037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7AFAE34-374B-3CBE-ABA1-E91BE5169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86" y="0"/>
            <a:ext cx="1532308" cy="13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61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9DBECDF-FB42-A097-45C7-086DC629B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66D79A-E300-D7BA-A3B2-50C0FD2FD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67664A3-EDB6-DE0D-13CC-10253213F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6" y="5300990"/>
            <a:ext cx="980136" cy="1130376"/>
          </a:xfrm>
          <a:prstGeom prst="rect">
            <a:avLst/>
          </a:prstGeom>
        </p:spPr>
      </p:pic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7E3BAE05-7F0C-B1F9-17D5-01311A4AB530}"/>
              </a:ext>
            </a:extLst>
          </p:cNvPr>
          <p:cNvSpPr/>
          <p:nvPr/>
        </p:nvSpPr>
        <p:spPr>
          <a:xfrm>
            <a:off x="720326" y="1764068"/>
            <a:ext cx="2364605" cy="2850310"/>
          </a:xfrm>
          <a:prstGeom prst="roundRect">
            <a:avLst/>
          </a:prstGeom>
          <a:solidFill>
            <a:srgbClr val="2C557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Stadt-marketing </a:t>
            </a:r>
          </a:p>
          <a:p>
            <a:pPr algn="ctr"/>
            <a:r>
              <a:rPr lang="de-DE" sz="2800" dirty="0"/>
              <a:t>&amp; </a:t>
            </a:r>
          </a:p>
          <a:p>
            <a:pPr algn="ctr"/>
            <a:r>
              <a:rPr lang="de-DE" sz="2800" dirty="0"/>
              <a:t>Events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9C6CF7F-1F4C-33CE-8671-9B1346D91A49}"/>
              </a:ext>
            </a:extLst>
          </p:cNvPr>
          <p:cNvSpPr txBox="1"/>
          <p:nvPr/>
        </p:nvSpPr>
        <p:spPr>
          <a:xfrm>
            <a:off x="855019" y="182646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3DC8F9D-1368-859C-6E64-3D934D7545C4}"/>
              </a:ext>
            </a:extLst>
          </p:cNvPr>
          <p:cNvSpPr txBox="1"/>
          <p:nvPr/>
        </p:nvSpPr>
        <p:spPr>
          <a:xfrm>
            <a:off x="4259044" y="233772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EE3A60E-6864-8B6E-67F8-108FB4C7E6AA}"/>
              </a:ext>
            </a:extLst>
          </p:cNvPr>
          <p:cNvSpPr txBox="1"/>
          <p:nvPr/>
        </p:nvSpPr>
        <p:spPr>
          <a:xfrm>
            <a:off x="6288933" y="234968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433541-6A28-4D99-605E-36DFC10E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3" y="310251"/>
            <a:ext cx="8285747" cy="882023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/>
              <a:t>Inhalt</a:t>
            </a:r>
          </a:p>
        </p:txBody>
      </p:sp>
      <p:pic>
        <p:nvPicPr>
          <p:cNvPr id="26" name="Picture 4" descr="Elektroauto">
            <a:extLst>
              <a:ext uri="{FF2B5EF4-FFF2-40B4-BE49-F238E27FC236}">
                <a16:creationId xmlns:a16="http://schemas.microsoft.com/office/drawing/2014/main" id="{68C30553-0928-6055-A9D0-BA866F5AB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834" y="426633"/>
            <a:ext cx="1917947" cy="9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32C0DDFF-57D6-F512-FA82-F27C89F8A03B}"/>
              </a:ext>
            </a:extLst>
          </p:cNvPr>
          <p:cNvSpPr/>
          <p:nvPr/>
        </p:nvSpPr>
        <p:spPr>
          <a:xfrm>
            <a:off x="3406972" y="1766245"/>
            <a:ext cx="2364605" cy="2850310"/>
          </a:xfrm>
          <a:prstGeom prst="roundRect">
            <a:avLst/>
          </a:prstGeom>
          <a:solidFill>
            <a:srgbClr val="22508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Tourismus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FA4E215-4AEB-CF9E-E15B-153BD91AB6FA}"/>
              </a:ext>
            </a:extLst>
          </p:cNvPr>
          <p:cNvSpPr txBox="1"/>
          <p:nvPr/>
        </p:nvSpPr>
        <p:spPr>
          <a:xfrm>
            <a:off x="3550853" y="182900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90510C05-733E-C82E-884F-E913028BB67C}"/>
              </a:ext>
            </a:extLst>
          </p:cNvPr>
          <p:cNvSpPr/>
          <p:nvPr/>
        </p:nvSpPr>
        <p:spPr>
          <a:xfrm>
            <a:off x="6093618" y="1772776"/>
            <a:ext cx="2364605" cy="2850310"/>
          </a:xfrm>
          <a:prstGeom prst="roundRect">
            <a:avLst/>
          </a:prstGeom>
          <a:solidFill>
            <a:srgbClr val="225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Bürger- und Touristen-information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3381D87-D341-AC30-1A17-8185D545583D}"/>
              </a:ext>
            </a:extLst>
          </p:cNvPr>
          <p:cNvSpPr txBox="1"/>
          <p:nvPr/>
        </p:nvSpPr>
        <p:spPr>
          <a:xfrm>
            <a:off x="6228311" y="183517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72BD7170-0827-515A-53C3-DB0D3BEAB22A}"/>
              </a:ext>
            </a:extLst>
          </p:cNvPr>
          <p:cNvSpPr/>
          <p:nvPr/>
        </p:nvSpPr>
        <p:spPr>
          <a:xfrm>
            <a:off x="8780264" y="1772776"/>
            <a:ext cx="2364605" cy="2850310"/>
          </a:xfrm>
          <a:prstGeom prst="roundRect">
            <a:avLst/>
          </a:prstGeom>
          <a:solidFill>
            <a:srgbClr val="22508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Ausblick 2024 &amp; 2025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C5A803-5513-1D3F-FD03-0132F69533C4}"/>
              </a:ext>
            </a:extLst>
          </p:cNvPr>
          <p:cNvSpPr txBox="1"/>
          <p:nvPr/>
        </p:nvSpPr>
        <p:spPr>
          <a:xfrm>
            <a:off x="8997115" y="182646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32275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9DBECDF-FB42-A097-45C7-086DC629B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66D79A-E300-D7BA-A3B2-50C0FD2FD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EE3A60E-6864-8B6E-67F8-108FB4C7E6AA}"/>
              </a:ext>
            </a:extLst>
          </p:cNvPr>
          <p:cNvSpPr txBox="1"/>
          <p:nvPr/>
        </p:nvSpPr>
        <p:spPr>
          <a:xfrm>
            <a:off x="6288933" y="234968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3381D87-D341-AC30-1A17-8185D545583D}"/>
              </a:ext>
            </a:extLst>
          </p:cNvPr>
          <p:cNvSpPr txBox="1"/>
          <p:nvPr/>
        </p:nvSpPr>
        <p:spPr>
          <a:xfrm>
            <a:off x="533363" y="426633"/>
            <a:ext cx="131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2C55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C5A803-5513-1D3F-FD03-0132F69533C4}"/>
              </a:ext>
            </a:extLst>
          </p:cNvPr>
          <p:cNvSpPr txBox="1"/>
          <p:nvPr/>
        </p:nvSpPr>
        <p:spPr>
          <a:xfrm>
            <a:off x="8997115" y="182646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433541-6A28-4D99-605E-36DFC10E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039" y="401119"/>
            <a:ext cx="8550813" cy="882023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>
                <a:solidFill>
                  <a:srgbClr val="2C557C"/>
                </a:solidFill>
              </a:rPr>
              <a:t>Besucherstatistik Bürgerhaus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56770BF-D720-6669-879D-CC21C3DA2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42864"/>
              </p:ext>
            </p:extLst>
          </p:nvPr>
        </p:nvGraphicFramePr>
        <p:xfrm>
          <a:off x="1299038" y="1330297"/>
          <a:ext cx="8759360" cy="3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9399">
                  <a:extLst>
                    <a:ext uri="{9D8B030D-6E8A-4147-A177-3AD203B41FA5}">
                      <a16:colId xmlns:a16="http://schemas.microsoft.com/office/drawing/2014/main" val="3263526505"/>
                    </a:ext>
                  </a:extLst>
                </a:gridCol>
                <a:gridCol w="2189399">
                  <a:extLst>
                    <a:ext uri="{9D8B030D-6E8A-4147-A177-3AD203B41FA5}">
                      <a16:colId xmlns:a16="http://schemas.microsoft.com/office/drawing/2014/main" val="602871757"/>
                    </a:ext>
                  </a:extLst>
                </a:gridCol>
                <a:gridCol w="2190281">
                  <a:extLst>
                    <a:ext uri="{9D8B030D-6E8A-4147-A177-3AD203B41FA5}">
                      <a16:colId xmlns:a16="http://schemas.microsoft.com/office/drawing/2014/main" val="3863804215"/>
                    </a:ext>
                  </a:extLst>
                </a:gridCol>
                <a:gridCol w="2190281">
                  <a:extLst>
                    <a:ext uri="{9D8B030D-6E8A-4147-A177-3AD203B41FA5}">
                      <a16:colId xmlns:a16="http://schemas.microsoft.com/office/drawing/2014/main" val="986229691"/>
                    </a:ext>
                  </a:extLst>
                </a:gridCol>
              </a:tblGrid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</a:rPr>
                        <a:t>Monat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</a:rPr>
                        <a:t>Besucher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</a:rPr>
                        <a:t>Telefon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</a:rPr>
                        <a:t>Mail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C5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207678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Januar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75</a:t>
                      </a:r>
                      <a:endParaRPr lang="de-DE" sz="1400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58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95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168358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Februar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127</a:t>
                      </a:r>
                      <a:endParaRPr lang="de-DE" sz="1400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89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145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2960892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März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164</a:t>
                      </a:r>
                      <a:endParaRPr lang="de-DE" sz="1400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113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177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7138604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April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118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42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125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107581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Mai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271</a:t>
                      </a:r>
                      <a:endParaRPr lang="de-DE" sz="1400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76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128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99939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Juni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184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77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111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983592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Juli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199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85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114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393099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August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1150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94</a:t>
                      </a:r>
                      <a:endParaRPr lang="de-DE" sz="1400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140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443245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September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273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69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121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2695425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Oktober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177</a:t>
                      </a:r>
                      <a:endParaRPr lang="de-DE" sz="1400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63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57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510109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November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234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112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108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842462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Dezember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521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32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32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801170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Gesamt 2023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3493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910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1353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C5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48876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Gesamt 2022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2463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1033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1711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0012861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Gesamt 2019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4399</a:t>
                      </a:r>
                      <a:endParaRPr lang="de-DE" sz="140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1073</a:t>
                      </a:r>
                      <a:endParaRPr lang="de-DE" sz="1400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1955</a:t>
                      </a:r>
                      <a:endParaRPr lang="de-DE" sz="1400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20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659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F418DFC-4F33-C538-AAF9-0208DDF10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91A614-669A-089B-3638-34A23E427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68B4DA4-9E4D-657F-648B-5DFB17F14845}"/>
              </a:ext>
            </a:extLst>
          </p:cNvPr>
          <p:cNvSpPr txBox="1"/>
          <p:nvPr/>
        </p:nvSpPr>
        <p:spPr>
          <a:xfrm>
            <a:off x="525150" y="302886"/>
            <a:ext cx="131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2C55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BEAEF70-2CF5-9C41-AE78-2DF2F22BF099}"/>
              </a:ext>
            </a:extLst>
          </p:cNvPr>
          <p:cNvSpPr txBox="1">
            <a:spLocks/>
          </p:cNvSpPr>
          <p:nvPr/>
        </p:nvSpPr>
        <p:spPr>
          <a:xfrm>
            <a:off x="1306869" y="277374"/>
            <a:ext cx="5643040" cy="882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5400" b="1" dirty="0">
                <a:solidFill>
                  <a:srgbClr val="2C557C"/>
                </a:solidFill>
              </a:rPr>
              <a:t>Einnahmen Shop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F8E5167-C12F-F796-0F8E-75AFD2CEE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8043"/>
              </p:ext>
            </p:extLst>
          </p:nvPr>
        </p:nvGraphicFramePr>
        <p:xfrm>
          <a:off x="1306869" y="1184909"/>
          <a:ext cx="9047932" cy="42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3966">
                  <a:extLst>
                    <a:ext uri="{9D8B030D-6E8A-4147-A177-3AD203B41FA5}">
                      <a16:colId xmlns:a16="http://schemas.microsoft.com/office/drawing/2014/main" val="3266068643"/>
                    </a:ext>
                  </a:extLst>
                </a:gridCol>
                <a:gridCol w="4523966">
                  <a:extLst>
                    <a:ext uri="{9D8B030D-6E8A-4147-A177-3AD203B41FA5}">
                      <a16:colId xmlns:a16="http://schemas.microsoft.com/office/drawing/2014/main" val="4253815131"/>
                    </a:ext>
                  </a:extLst>
                </a:gridCol>
              </a:tblGrid>
              <a:tr h="331855">
                <a:tc>
                  <a:txBody>
                    <a:bodyPr/>
                    <a:lstStyle/>
                    <a:p>
                      <a:r>
                        <a:rPr lang="de-DE" dirty="0"/>
                        <a:t>Monat</a:t>
                      </a:r>
                    </a:p>
                  </a:txBody>
                  <a:tcPr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Einnahmen</a:t>
                      </a:r>
                    </a:p>
                  </a:txBody>
                  <a:tcPr>
                    <a:solidFill>
                      <a:srgbClr val="2C5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710815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 dirty="0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Januar</a:t>
                      </a:r>
                      <a:endParaRPr lang="de-DE" sz="1400" b="1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0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40,90 €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903338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Februar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0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20,90 €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558651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März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0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0,00 €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52117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 dirty="0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April</a:t>
                      </a:r>
                      <a:endParaRPr lang="de-DE" sz="1400" b="1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0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47,00 €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7251688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Mai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0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0,00 €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209949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Juni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0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19,25 €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803547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Juli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0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49,90 €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8194418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August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0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1300,80 €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323219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September 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0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32,10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0966284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Oktober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0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47,00 €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4068762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November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0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20,00 €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452684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Dezember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b="0" dirty="0">
                          <a:solidFill>
                            <a:srgbClr val="22508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22,50 €</a:t>
                      </a:r>
                      <a:endParaRPr lang="de-DE" sz="1400" b="1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3095467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Gesamt</a:t>
                      </a:r>
                      <a:endParaRPr lang="de-D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1600,35 €</a:t>
                      </a:r>
                      <a:endParaRPr lang="de-D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C5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024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587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5F241-110A-C8DD-8601-6EDB1D8CE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C339F47-15D5-B77B-3783-89F450B9A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240080E-6969-C855-A7B1-9422CF5AF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7CBA837-4F73-0478-4CC1-BF75BB3C1B42}"/>
              </a:ext>
            </a:extLst>
          </p:cNvPr>
          <p:cNvSpPr txBox="1"/>
          <p:nvPr/>
        </p:nvSpPr>
        <p:spPr>
          <a:xfrm>
            <a:off x="525150" y="302886"/>
            <a:ext cx="131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2C55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A21DBA35-1CCF-5AC4-87AB-875F4EC0811E}"/>
              </a:ext>
            </a:extLst>
          </p:cNvPr>
          <p:cNvSpPr txBox="1">
            <a:spLocks/>
          </p:cNvSpPr>
          <p:nvPr/>
        </p:nvSpPr>
        <p:spPr>
          <a:xfrm>
            <a:off x="1306868" y="277374"/>
            <a:ext cx="8037657" cy="882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5400" b="1" dirty="0">
                <a:solidFill>
                  <a:srgbClr val="2C557C"/>
                </a:solidFill>
              </a:rPr>
              <a:t>Saalbelegung Bürgerhaus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1426E29-3AD3-B3FE-5720-58D08EAC0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07897"/>
              </p:ext>
            </p:extLst>
          </p:nvPr>
        </p:nvGraphicFramePr>
        <p:xfrm>
          <a:off x="1306868" y="1133876"/>
          <a:ext cx="8719230" cy="529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205">
                  <a:extLst>
                    <a:ext uri="{9D8B030D-6E8A-4147-A177-3AD203B41FA5}">
                      <a16:colId xmlns:a16="http://schemas.microsoft.com/office/drawing/2014/main" val="364694629"/>
                    </a:ext>
                  </a:extLst>
                </a:gridCol>
                <a:gridCol w="1453205">
                  <a:extLst>
                    <a:ext uri="{9D8B030D-6E8A-4147-A177-3AD203B41FA5}">
                      <a16:colId xmlns:a16="http://schemas.microsoft.com/office/drawing/2014/main" val="406305273"/>
                    </a:ext>
                  </a:extLst>
                </a:gridCol>
                <a:gridCol w="1453205">
                  <a:extLst>
                    <a:ext uri="{9D8B030D-6E8A-4147-A177-3AD203B41FA5}">
                      <a16:colId xmlns:a16="http://schemas.microsoft.com/office/drawing/2014/main" val="2128170464"/>
                    </a:ext>
                  </a:extLst>
                </a:gridCol>
                <a:gridCol w="1453205">
                  <a:extLst>
                    <a:ext uri="{9D8B030D-6E8A-4147-A177-3AD203B41FA5}">
                      <a16:colId xmlns:a16="http://schemas.microsoft.com/office/drawing/2014/main" val="937984833"/>
                    </a:ext>
                  </a:extLst>
                </a:gridCol>
                <a:gridCol w="1453205">
                  <a:extLst>
                    <a:ext uri="{9D8B030D-6E8A-4147-A177-3AD203B41FA5}">
                      <a16:colId xmlns:a16="http://schemas.microsoft.com/office/drawing/2014/main" val="4132072076"/>
                    </a:ext>
                  </a:extLst>
                </a:gridCol>
                <a:gridCol w="1453205">
                  <a:extLst>
                    <a:ext uri="{9D8B030D-6E8A-4147-A177-3AD203B41FA5}">
                      <a16:colId xmlns:a16="http://schemas.microsoft.com/office/drawing/2014/main" val="2315564516"/>
                    </a:ext>
                  </a:extLst>
                </a:gridCol>
              </a:tblGrid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Monat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Stadt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VHS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Bücherei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Vereine &amp; Andere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Gesamt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2C5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26642"/>
                  </a:ext>
                </a:extLst>
              </a:tr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Januar 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57261818"/>
                  </a:ext>
                </a:extLst>
              </a:tr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Februar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400" b="1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09768387"/>
                  </a:ext>
                </a:extLst>
              </a:tr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März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10</a:t>
                      </a:r>
                      <a:endParaRPr lang="de-DE" sz="1400" b="1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de-DE" sz="1400" b="1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15787221"/>
                  </a:ext>
                </a:extLst>
              </a:tr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April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de-DE" sz="1400" b="1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79894572"/>
                  </a:ext>
                </a:extLst>
              </a:tr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Mai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46600987"/>
                  </a:ext>
                </a:extLst>
              </a:tr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Juni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07358295"/>
                  </a:ext>
                </a:extLst>
              </a:tr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Juli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20126668"/>
                  </a:ext>
                </a:extLst>
              </a:tr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August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76684554"/>
                  </a:ext>
                </a:extLst>
              </a:tr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September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9467853"/>
                  </a:ext>
                </a:extLst>
              </a:tr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Oktober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20241280"/>
                  </a:ext>
                </a:extLst>
              </a:tr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November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74474745"/>
                  </a:ext>
                </a:extLst>
              </a:tr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Dezember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5</a:t>
                      </a:r>
                      <a:endParaRPr lang="de-DE" sz="1400" b="1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12877466"/>
                  </a:ext>
                </a:extLst>
              </a:tr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Gesamt 2023</a:t>
                      </a:r>
                      <a:endParaRPr lang="de-DE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</a:t>
                      </a:r>
                      <a:endParaRPr lang="de-DE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de-DE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de-DE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221</a:t>
                      </a:r>
                      <a:endParaRPr lang="de-DE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359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2C5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49681"/>
                  </a:ext>
                </a:extLst>
              </a:tr>
              <a:tr h="35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Gesamt 2019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400" b="1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215</a:t>
                      </a:r>
                      <a:endParaRPr lang="de-DE" sz="1400" b="1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377</a:t>
                      </a:r>
                      <a:endParaRPr lang="de-DE" sz="1400" b="1" dirty="0">
                        <a:solidFill>
                          <a:srgbClr val="22508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1975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826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795BB-AA54-BFA5-3A7C-D6D64836D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541FA9A-B29A-9CC4-E446-7AF44C3D5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428A22-D1C9-B8EC-E82A-A50CD112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3FFEC65-7B44-FC32-0925-11C21C95FD33}"/>
              </a:ext>
            </a:extLst>
          </p:cNvPr>
          <p:cNvSpPr txBox="1"/>
          <p:nvPr/>
        </p:nvSpPr>
        <p:spPr>
          <a:xfrm>
            <a:off x="525150" y="302886"/>
            <a:ext cx="131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2C55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903A1AFB-C12F-4388-A890-398F33E66065}"/>
              </a:ext>
            </a:extLst>
          </p:cNvPr>
          <p:cNvSpPr txBox="1">
            <a:spLocks/>
          </p:cNvSpPr>
          <p:nvPr/>
        </p:nvSpPr>
        <p:spPr>
          <a:xfrm>
            <a:off x="1306868" y="277374"/>
            <a:ext cx="8037657" cy="882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5400" b="1" dirty="0">
                <a:solidFill>
                  <a:srgbClr val="2C557C"/>
                </a:solidFill>
              </a:rPr>
              <a:t>Einnahmen Saalvermietung &amp; Ticketverkäufe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0A59765-7430-C115-238F-3D6C8C229259}"/>
              </a:ext>
            </a:extLst>
          </p:cNvPr>
          <p:cNvSpPr txBox="1"/>
          <p:nvPr/>
        </p:nvSpPr>
        <p:spPr>
          <a:xfrm>
            <a:off x="1184899" y="2044005"/>
            <a:ext cx="101820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2C557C"/>
                </a:solidFill>
              </a:rPr>
              <a:t>Einnahmen 2023 gesamt: 2.135,18 € </a:t>
            </a:r>
          </a:p>
          <a:p>
            <a:pPr lvl="1"/>
            <a:r>
              <a:rPr lang="de-DE" sz="2800" dirty="0">
                <a:solidFill>
                  <a:srgbClr val="2C557C"/>
                </a:solidFill>
              </a:rPr>
              <a:t>(2019 – 1.417,40 €)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2C5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834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9DBECDF-FB42-A097-45C7-086DC629B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66D79A-E300-D7BA-A3B2-50C0FD2FD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67664A3-EDB6-DE0D-13CC-10253213F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6" y="5300990"/>
            <a:ext cx="980136" cy="1130376"/>
          </a:xfrm>
          <a:prstGeom prst="rect">
            <a:avLst/>
          </a:prstGeom>
        </p:spPr>
      </p:pic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7E3BAE05-7F0C-B1F9-17D5-01311A4AB530}"/>
              </a:ext>
            </a:extLst>
          </p:cNvPr>
          <p:cNvSpPr/>
          <p:nvPr/>
        </p:nvSpPr>
        <p:spPr>
          <a:xfrm>
            <a:off x="720326" y="1764068"/>
            <a:ext cx="2364605" cy="2850310"/>
          </a:xfrm>
          <a:prstGeom prst="roundRect">
            <a:avLst/>
          </a:prstGeom>
          <a:solidFill>
            <a:srgbClr val="2C557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Stadt-marketing </a:t>
            </a:r>
          </a:p>
          <a:p>
            <a:pPr algn="ctr"/>
            <a:r>
              <a:rPr lang="de-DE" sz="2800" dirty="0"/>
              <a:t>&amp; </a:t>
            </a:r>
          </a:p>
          <a:p>
            <a:pPr algn="ctr"/>
            <a:r>
              <a:rPr lang="de-DE" sz="2800" dirty="0"/>
              <a:t>Events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9C6CF7F-1F4C-33CE-8671-9B1346D91A49}"/>
              </a:ext>
            </a:extLst>
          </p:cNvPr>
          <p:cNvSpPr txBox="1"/>
          <p:nvPr/>
        </p:nvSpPr>
        <p:spPr>
          <a:xfrm>
            <a:off x="855019" y="182646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3DC8F9D-1368-859C-6E64-3D934D7545C4}"/>
              </a:ext>
            </a:extLst>
          </p:cNvPr>
          <p:cNvSpPr txBox="1"/>
          <p:nvPr/>
        </p:nvSpPr>
        <p:spPr>
          <a:xfrm>
            <a:off x="4259044" y="233772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EE3A60E-6864-8B6E-67F8-108FB4C7E6AA}"/>
              </a:ext>
            </a:extLst>
          </p:cNvPr>
          <p:cNvSpPr txBox="1"/>
          <p:nvPr/>
        </p:nvSpPr>
        <p:spPr>
          <a:xfrm>
            <a:off x="6288933" y="234968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433541-6A28-4D99-605E-36DFC10E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3" y="310251"/>
            <a:ext cx="8285747" cy="882023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/>
              <a:t>Inhalt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32C0DDFF-57D6-F512-FA82-F27C89F8A03B}"/>
              </a:ext>
            </a:extLst>
          </p:cNvPr>
          <p:cNvSpPr/>
          <p:nvPr/>
        </p:nvSpPr>
        <p:spPr>
          <a:xfrm>
            <a:off x="3406972" y="1766245"/>
            <a:ext cx="2364605" cy="2850310"/>
          </a:xfrm>
          <a:prstGeom prst="roundRect">
            <a:avLst/>
          </a:prstGeom>
          <a:solidFill>
            <a:srgbClr val="22508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Tourismus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FA4E215-4AEB-CF9E-E15B-153BD91AB6FA}"/>
              </a:ext>
            </a:extLst>
          </p:cNvPr>
          <p:cNvSpPr txBox="1"/>
          <p:nvPr/>
        </p:nvSpPr>
        <p:spPr>
          <a:xfrm>
            <a:off x="3550853" y="182900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90510C05-733E-C82E-884F-E913028BB67C}"/>
              </a:ext>
            </a:extLst>
          </p:cNvPr>
          <p:cNvSpPr/>
          <p:nvPr/>
        </p:nvSpPr>
        <p:spPr>
          <a:xfrm>
            <a:off x="6093618" y="1772776"/>
            <a:ext cx="2364605" cy="2850310"/>
          </a:xfrm>
          <a:prstGeom prst="roundRect">
            <a:avLst/>
          </a:prstGeom>
          <a:solidFill>
            <a:srgbClr val="22508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Bürger- und Touristen-information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3381D87-D341-AC30-1A17-8185D545583D}"/>
              </a:ext>
            </a:extLst>
          </p:cNvPr>
          <p:cNvSpPr txBox="1"/>
          <p:nvPr/>
        </p:nvSpPr>
        <p:spPr>
          <a:xfrm>
            <a:off x="6228311" y="183517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72BD7170-0827-515A-53C3-DB0D3BEAB22A}"/>
              </a:ext>
            </a:extLst>
          </p:cNvPr>
          <p:cNvSpPr/>
          <p:nvPr/>
        </p:nvSpPr>
        <p:spPr>
          <a:xfrm>
            <a:off x="8780264" y="1772776"/>
            <a:ext cx="2364605" cy="2850310"/>
          </a:xfrm>
          <a:prstGeom prst="roundRect">
            <a:avLst/>
          </a:prstGeom>
          <a:solidFill>
            <a:srgbClr val="2C55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Ausblick 2024 &amp; 2025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C5A803-5513-1D3F-FD03-0132F69533C4}"/>
              </a:ext>
            </a:extLst>
          </p:cNvPr>
          <p:cNvSpPr txBox="1"/>
          <p:nvPr/>
        </p:nvSpPr>
        <p:spPr>
          <a:xfrm>
            <a:off x="8997115" y="182646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752952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9DBECDF-FB42-A097-45C7-086DC629B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66D79A-E300-D7BA-A3B2-50C0FD2FD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FB433541-6A28-4D99-605E-36DFC10E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48" y="375607"/>
            <a:ext cx="6481010" cy="882023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>
                <a:solidFill>
                  <a:srgbClr val="2C557C"/>
                </a:solidFill>
              </a:rPr>
              <a:t>Planungshorizont 2024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C5A803-5513-1D3F-FD03-0132F69533C4}"/>
              </a:ext>
            </a:extLst>
          </p:cNvPr>
          <p:cNvSpPr txBox="1"/>
          <p:nvPr/>
        </p:nvSpPr>
        <p:spPr>
          <a:xfrm>
            <a:off x="248902" y="426633"/>
            <a:ext cx="145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2C55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89C72B-24E9-6FB1-1347-D673B58D3F03}"/>
              </a:ext>
            </a:extLst>
          </p:cNvPr>
          <p:cNvSpPr txBox="1"/>
          <p:nvPr/>
        </p:nvSpPr>
        <p:spPr>
          <a:xfrm>
            <a:off x="1427748" y="1633238"/>
            <a:ext cx="9553073" cy="4216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b="0" dirty="0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Die Anschaffung eines </a:t>
            </a:r>
            <a:r>
              <a:rPr lang="de-DE" sz="1800" b="0" dirty="0" err="1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Dörpsmobils</a:t>
            </a:r>
            <a:r>
              <a:rPr lang="de-DE" sz="1800" b="0" dirty="0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de-DE" sz="1800" b="1" dirty="0">
              <a:solidFill>
                <a:srgbClr val="22508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b="0" dirty="0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Etablierung eines Mitteilungsblattes der Stadt, welches viermal im Jahr kostenfrei an alle Haushalte verteilt wird. Flankierend sollen </a:t>
            </a:r>
            <a:r>
              <a:rPr lang="de-DE" sz="1800" b="0" dirty="0" err="1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Social</a:t>
            </a:r>
            <a:r>
              <a:rPr lang="de-DE" sz="1800" b="0" dirty="0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Media Kanäle aufgebaut werden, um eine möglichst breite Zielgruppe effektiv anzusprechen. </a:t>
            </a:r>
            <a:endParaRPr lang="de-DE" sz="1800" b="1" dirty="0">
              <a:solidFill>
                <a:srgbClr val="22508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b="0" dirty="0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Umzug vom Bürgerhaus ins alte Rathaus </a:t>
            </a:r>
            <a:endParaRPr lang="de-DE" sz="1800" b="1" dirty="0">
              <a:solidFill>
                <a:srgbClr val="22508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b="0" dirty="0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Eröffnung des Museums </a:t>
            </a:r>
            <a:endParaRPr lang="de-DE" sz="1800" b="1" dirty="0">
              <a:solidFill>
                <a:srgbClr val="22508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b="0" dirty="0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Die Umstrukturierung der Tourist Information </a:t>
            </a:r>
            <a:endParaRPr lang="de-DE" sz="1800" b="1" dirty="0">
              <a:solidFill>
                <a:srgbClr val="22508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b="0" dirty="0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Aufwertung der Fassade der Außenstellen </a:t>
            </a:r>
            <a:endParaRPr lang="de-DE" sz="1800" b="1" dirty="0">
              <a:solidFill>
                <a:srgbClr val="22508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b="0" dirty="0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Realisierung der Wanderwege</a:t>
            </a:r>
            <a:endParaRPr lang="de-DE" sz="1800" b="1" dirty="0">
              <a:solidFill>
                <a:srgbClr val="22508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C557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C5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66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9DBECDF-FB42-A097-45C7-086DC629B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66D79A-E300-D7BA-A3B2-50C0FD2FD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FB433541-6A28-4D99-605E-36DFC10E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695" y="401119"/>
            <a:ext cx="5197642" cy="882023"/>
          </a:xfrm>
        </p:spPr>
        <p:txBody>
          <a:bodyPr>
            <a:noAutofit/>
          </a:bodyPr>
          <a:lstStyle/>
          <a:p>
            <a:pPr algn="ctr"/>
            <a:r>
              <a:rPr lang="de-DE" sz="6600" b="1" dirty="0"/>
              <a:t>Fragen</a:t>
            </a:r>
          </a:p>
        </p:txBody>
      </p:sp>
      <p:pic>
        <p:nvPicPr>
          <p:cNvPr id="6" name="Grafik 5" descr="Fragezeichen mit einfarbiger Füllung">
            <a:extLst>
              <a:ext uri="{FF2B5EF4-FFF2-40B4-BE49-F238E27FC236}">
                <a16:creationId xmlns:a16="http://schemas.microsoft.com/office/drawing/2014/main" id="{53ACADEB-3D05-F57E-3AED-71D71DA4D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1077" y="2285585"/>
            <a:ext cx="1113367" cy="1113367"/>
          </a:xfrm>
          <a:prstGeom prst="rect">
            <a:avLst/>
          </a:prstGeom>
        </p:spPr>
      </p:pic>
      <p:pic>
        <p:nvPicPr>
          <p:cNvPr id="8" name="Grafik 7" descr="Gedankenblase Silhouette">
            <a:extLst>
              <a:ext uri="{FF2B5EF4-FFF2-40B4-BE49-F238E27FC236}">
                <a16:creationId xmlns:a16="http://schemas.microsoft.com/office/drawing/2014/main" id="{558FB8B8-4CD0-7D24-1136-2FD48BCD7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8611" y="1125652"/>
            <a:ext cx="4292601" cy="429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2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9DBECDF-FB42-A097-45C7-086DC629B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66D79A-E300-D7BA-A3B2-50C0FD2FD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23479"/>
            <a:ext cx="12188687" cy="17095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67664A3-EDB6-DE0D-13CC-10253213F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6" y="5300990"/>
            <a:ext cx="980136" cy="1130376"/>
          </a:xfrm>
          <a:prstGeom prst="rect">
            <a:avLst/>
          </a:prstGeom>
        </p:spPr>
      </p:pic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7E3BAE05-7F0C-B1F9-17D5-01311A4AB530}"/>
              </a:ext>
            </a:extLst>
          </p:cNvPr>
          <p:cNvSpPr/>
          <p:nvPr/>
        </p:nvSpPr>
        <p:spPr>
          <a:xfrm>
            <a:off x="720326" y="1764068"/>
            <a:ext cx="2364605" cy="2850310"/>
          </a:xfrm>
          <a:prstGeom prst="roundRect">
            <a:avLst/>
          </a:prstGeom>
          <a:solidFill>
            <a:srgbClr val="2C55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Stadt-marketing </a:t>
            </a:r>
          </a:p>
          <a:p>
            <a:pPr algn="ctr"/>
            <a:r>
              <a:rPr lang="de-DE" sz="2800" dirty="0"/>
              <a:t>&amp; </a:t>
            </a:r>
          </a:p>
          <a:p>
            <a:pPr algn="ctr"/>
            <a:r>
              <a:rPr lang="de-DE" sz="2800" dirty="0"/>
              <a:t>Events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9C6CF7F-1F4C-33CE-8671-9B1346D91A49}"/>
              </a:ext>
            </a:extLst>
          </p:cNvPr>
          <p:cNvSpPr txBox="1"/>
          <p:nvPr/>
        </p:nvSpPr>
        <p:spPr>
          <a:xfrm>
            <a:off x="855019" y="182646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3DC8F9D-1368-859C-6E64-3D934D7545C4}"/>
              </a:ext>
            </a:extLst>
          </p:cNvPr>
          <p:cNvSpPr txBox="1"/>
          <p:nvPr/>
        </p:nvSpPr>
        <p:spPr>
          <a:xfrm>
            <a:off x="4259044" y="233772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EE3A60E-6864-8B6E-67F8-108FB4C7E6AA}"/>
              </a:ext>
            </a:extLst>
          </p:cNvPr>
          <p:cNvSpPr txBox="1"/>
          <p:nvPr/>
        </p:nvSpPr>
        <p:spPr>
          <a:xfrm>
            <a:off x="6288933" y="234968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433541-6A28-4D99-605E-36DFC10E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3" y="310251"/>
            <a:ext cx="8285747" cy="882023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/>
              <a:t>Inhalt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32C0DDFF-57D6-F512-FA82-F27C89F8A03B}"/>
              </a:ext>
            </a:extLst>
          </p:cNvPr>
          <p:cNvSpPr/>
          <p:nvPr/>
        </p:nvSpPr>
        <p:spPr>
          <a:xfrm>
            <a:off x="3406972" y="1766245"/>
            <a:ext cx="2364605" cy="2850310"/>
          </a:xfrm>
          <a:prstGeom prst="roundRect">
            <a:avLst/>
          </a:prstGeom>
          <a:solidFill>
            <a:srgbClr val="2C55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Tourismus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FA4E215-4AEB-CF9E-E15B-153BD91AB6FA}"/>
              </a:ext>
            </a:extLst>
          </p:cNvPr>
          <p:cNvSpPr txBox="1"/>
          <p:nvPr/>
        </p:nvSpPr>
        <p:spPr>
          <a:xfrm>
            <a:off x="3550853" y="182900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90510C05-733E-C82E-884F-E913028BB67C}"/>
              </a:ext>
            </a:extLst>
          </p:cNvPr>
          <p:cNvSpPr/>
          <p:nvPr/>
        </p:nvSpPr>
        <p:spPr>
          <a:xfrm>
            <a:off x="6093618" y="1772776"/>
            <a:ext cx="2364605" cy="2850310"/>
          </a:xfrm>
          <a:prstGeom prst="roundRect">
            <a:avLst/>
          </a:prstGeom>
          <a:solidFill>
            <a:srgbClr val="2C55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Bürger- und Touristen-information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3381D87-D341-AC30-1A17-8185D545583D}"/>
              </a:ext>
            </a:extLst>
          </p:cNvPr>
          <p:cNvSpPr txBox="1"/>
          <p:nvPr/>
        </p:nvSpPr>
        <p:spPr>
          <a:xfrm>
            <a:off x="6228311" y="183517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72BD7170-0827-515A-53C3-DB0D3BEAB22A}"/>
              </a:ext>
            </a:extLst>
          </p:cNvPr>
          <p:cNvSpPr/>
          <p:nvPr/>
        </p:nvSpPr>
        <p:spPr>
          <a:xfrm>
            <a:off x="8780264" y="1772776"/>
            <a:ext cx="2364605" cy="2850310"/>
          </a:xfrm>
          <a:prstGeom prst="roundRect">
            <a:avLst/>
          </a:prstGeom>
          <a:solidFill>
            <a:srgbClr val="2C55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Ausblick 2024 &amp; 2025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C5A803-5513-1D3F-FD03-0132F69533C4}"/>
              </a:ext>
            </a:extLst>
          </p:cNvPr>
          <p:cNvSpPr txBox="1"/>
          <p:nvPr/>
        </p:nvSpPr>
        <p:spPr>
          <a:xfrm>
            <a:off x="8997115" y="182646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398343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9DBECDF-FB42-A097-45C7-086DC629B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66D79A-E300-D7BA-A3B2-50C0FD2FD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67664A3-EDB6-DE0D-13CC-10253213F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6" y="5300990"/>
            <a:ext cx="980136" cy="1130376"/>
          </a:xfrm>
          <a:prstGeom prst="rect">
            <a:avLst/>
          </a:prstGeom>
        </p:spPr>
      </p:pic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7E3BAE05-7F0C-B1F9-17D5-01311A4AB530}"/>
              </a:ext>
            </a:extLst>
          </p:cNvPr>
          <p:cNvSpPr/>
          <p:nvPr/>
        </p:nvSpPr>
        <p:spPr>
          <a:xfrm>
            <a:off x="720326" y="1764068"/>
            <a:ext cx="2364605" cy="2850310"/>
          </a:xfrm>
          <a:prstGeom prst="roundRect">
            <a:avLst/>
          </a:prstGeom>
          <a:solidFill>
            <a:srgbClr val="2C55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Stadt-marketing </a:t>
            </a:r>
          </a:p>
          <a:p>
            <a:pPr algn="ctr"/>
            <a:r>
              <a:rPr lang="de-DE" sz="2800" dirty="0"/>
              <a:t>&amp; </a:t>
            </a:r>
          </a:p>
          <a:p>
            <a:pPr algn="ctr"/>
            <a:r>
              <a:rPr lang="de-DE" sz="2800" dirty="0"/>
              <a:t>Events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9C6CF7F-1F4C-33CE-8671-9B1346D91A49}"/>
              </a:ext>
            </a:extLst>
          </p:cNvPr>
          <p:cNvSpPr txBox="1"/>
          <p:nvPr/>
        </p:nvSpPr>
        <p:spPr>
          <a:xfrm>
            <a:off x="855019" y="182646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3DC8F9D-1368-859C-6E64-3D934D7545C4}"/>
              </a:ext>
            </a:extLst>
          </p:cNvPr>
          <p:cNvSpPr txBox="1"/>
          <p:nvPr/>
        </p:nvSpPr>
        <p:spPr>
          <a:xfrm>
            <a:off x="4259044" y="233772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EE3A60E-6864-8B6E-67F8-108FB4C7E6AA}"/>
              </a:ext>
            </a:extLst>
          </p:cNvPr>
          <p:cNvSpPr txBox="1"/>
          <p:nvPr/>
        </p:nvSpPr>
        <p:spPr>
          <a:xfrm>
            <a:off x="6288933" y="234968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433541-6A28-4D99-605E-36DFC10E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3" y="310251"/>
            <a:ext cx="8285747" cy="882023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/>
              <a:t>Inhalt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32C0DDFF-57D6-F512-FA82-F27C89F8A03B}"/>
              </a:ext>
            </a:extLst>
          </p:cNvPr>
          <p:cNvSpPr/>
          <p:nvPr/>
        </p:nvSpPr>
        <p:spPr>
          <a:xfrm>
            <a:off x="3406972" y="1766245"/>
            <a:ext cx="2364605" cy="2850310"/>
          </a:xfrm>
          <a:prstGeom prst="roundRect">
            <a:avLst/>
          </a:prstGeom>
          <a:solidFill>
            <a:srgbClr val="22508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Tourismus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FA4E215-4AEB-CF9E-E15B-153BD91AB6FA}"/>
              </a:ext>
            </a:extLst>
          </p:cNvPr>
          <p:cNvSpPr txBox="1"/>
          <p:nvPr/>
        </p:nvSpPr>
        <p:spPr>
          <a:xfrm>
            <a:off x="3550853" y="182900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90510C05-733E-C82E-884F-E913028BB67C}"/>
              </a:ext>
            </a:extLst>
          </p:cNvPr>
          <p:cNvSpPr/>
          <p:nvPr/>
        </p:nvSpPr>
        <p:spPr>
          <a:xfrm>
            <a:off x="6093618" y="1772776"/>
            <a:ext cx="2364605" cy="2850310"/>
          </a:xfrm>
          <a:prstGeom prst="roundRect">
            <a:avLst/>
          </a:prstGeom>
          <a:solidFill>
            <a:srgbClr val="22508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Bürger- und Touristen-information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3381D87-D341-AC30-1A17-8185D545583D}"/>
              </a:ext>
            </a:extLst>
          </p:cNvPr>
          <p:cNvSpPr txBox="1"/>
          <p:nvPr/>
        </p:nvSpPr>
        <p:spPr>
          <a:xfrm>
            <a:off x="6228311" y="183517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72BD7170-0827-515A-53C3-DB0D3BEAB22A}"/>
              </a:ext>
            </a:extLst>
          </p:cNvPr>
          <p:cNvSpPr/>
          <p:nvPr/>
        </p:nvSpPr>
        <p:spPr>
          <a:xfrm>
            <a:off x="8780264" y="1772776"/>
            <a:ext cx="2364605" cy="2850310"/>
          </a:xfrm>
          <a:prstGeom prst="roundRect">
            <a:avLst/>
          </a:prstGeom>
          <a:solidFill>
            <a:srgbClr val="22508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Ausblick 2024 &amp; 2025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C5A803-5513-1D3F-FD03-0132F69533C4}"/>
              </a:ext>
            </a:extLst>
          </p:cNvPr>
          <p:cNvSpPr txBox="1"/>
          <p:nvPr/>
        </p:nvSpPr>
        <p:spPr>
          <a:xfrm>
            <a:off x="8997115" y="182646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199830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8FA1836-6B2D-CBB7-9E5E-175C73881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90394" cy="34427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6B00C6C-8FF7-8D02-3C77-D96FCDAB4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20117" r="69508" b="17427"/>
          <a:stretch/>
        </p:blipFill>
        <p:spPr>
          <a:xfrm>
            <a:off x="7620000" y="2574757"/>
            <a:ext cx="2069431" cy="428324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479AA9-5BAC-DC00-917C-89C31027D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4" t="23532" r="18347" b="14012"/>
          <a:stretch/>
        </p:blipFill>
        <p:spPr>
          <a:xfrm>
            <a:off x="9689431" y="2574757"/>
            <a:ext cx="2520963" cy="42832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9DBECDF-FB42-A097-45C7-086DC629B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66D79A-E300-D7BA-A3B2-50C0FD2FD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7E3BAE05-7F0C-B1F9-17D5-01311A4AB530}"/>
              </a:ext>
            </a:extLst>
          </p:cNvPr>
          <p:cNvSpPr/>
          <p:nvPr/>
        </p:nvSpPr>
        <p:spPr>
          <a:xfrm>
            <a:off x="0" y="0"/>
            <a:ext cx="7620000" cy="6112042"/>
          </a:xfrm>
          <a:prstGeom prst="roundRect">
            <a:avLst>
              <a:gd name="adj" fmla="val 0"/>
            </a:avLst>
          </a:prstGeom>
          <a:solidFill>
            <a:srgbClr val="2C55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9C6CF7F-1F4C-33CE-8671-9B1346D91A49}"/>
              </a:ext>
            </a:extLst>
          </p:cNvPr>
          <p:cNvSpPr txBox="1"/>
          <p:nvPr/>
        </p:nvSpPr>
        <p:spPr>
          <a:xfrm>
            <a:off x="422262" y="545459"/>
            <a:ext cx="94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2B0E25-4FB9-8E24-8F73-B78B8BDB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63" y="298177"/>
            <a:ext cx="6581274" cy="1325563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bg1"/>
                </a:solidFill>
              </a:rPr>
              <a:t>Stadtmarketing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DDBF03-CFC7-7F18-CC7F-EDC50A5E5615}"/>
              </a:ext>
            </a:extLst>
          </p:cNvPr>
          <p:cNvSpPr txBox="1"/>
          <p:nvPr/>
        </p:nvSpPr>
        <p:spPr>
          <a:xfrm>
            <a:off x="895017" y="1871022"/>
            <a:ext cx="59549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10 Jahre Fairtrade Stadt Kellinghusen      10 tägige Schaufenstergalerie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Erweiterung Weihnachtsbeleuchtung Bürgerhaus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Entwicklung neuer Wanderrouten 5km und 15km </a:t>
            </a:r>
            <a:r>
              <a:rPr lang="de-DE" sz="2800" dirty="0" err="1">
                <a:solidFill>
                  <a:schemeClr val="bg1"/>
                </a:solidFill>
              </a:rPr>
              <a:t>nord</a:t>
            </a:r>
            <a:r>
              <a:rPr lang="de-DE" sz="2800" dirty="0">
                <a:solidFill>
                  <a:schemeClr val="bg1"/>
                </a:solidFill>
              </a:rPr>
              <a:t>/nordöstlich von Kellinghusen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5B3CD3F2-16F2-0E8F-AD35-12CE9A169312}"/>
              </a:ext>
            </a:extLst>
          </p:cNvPr>
          <p:cNvSpPr/>
          <p:nvPr/>
        </p:nvSpPr>
        <p:spPr>
          <a:xfrm>
            <a:off x="3336758" y="2525917"/>
            <a:ext cx="296779" cy="15311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989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E5F08-1718-8DA9-E916-AFFB1D763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1F7C1C8-475E-4315-815A-4DB7F1F71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C9AC2E1-70F9-07A3-D83C-2282B648A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D86DC88-5817-2035-950C-2C0E06E3EBB5}"/>
              </a:ext>
            </a:extLst>
          </p:cNvPr>
          <p:cNvSpPr txBox="1"/>
          <p:nvPr/>
        </p:nvSpPr>
        <p:spPr>
          <a:xfrm>
            <a:off x="422262" y="545459"/>
            <a:ext cx="94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2C55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A8FC54C-D845-1E10-2AD7-57C4FBBD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63" y="298177"/>
            <a:ext cx="6581274" cy="1325563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2C557C"/>
                </a:solidFill>
              </a:rPr>
              <a:t>Werbeanzeigen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BD4FD64-515E-A99C-E21C-72B90A83B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15579"/>
              </p:ext>
            </p:extLst>
          </p:nvPr>
        </p:nvGraphicFramePr>
        <p:xfrm>
          <a:off x="422262" y="1567589"/>
          <a:ext cx="11478387" cy="365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129">
                  <a:extLst>
                    <a:ext uri="{9D8B030D-6E8A-4147-A177-3AD203B41FA5}">
                      <a16:colId xmlns:a16="http://schemas.microsoft.com/office/drawing/2014/main" val="720193851"/>
                    </a:ext>
                  </a:extLst>
                </a:gridCol>
                <a:gridCol w="3826129">
                  <a:extLst>
                    <a:ext uri="{9D8B030D-6E8A-4147-A177-3AD203B41FA5}">
                      <a16:colId xmlns:a16="http://schemas.microsoft.com/office/drawing/2014/main" val="3379892237"/>
                    </a:ext>
                  </a:extLst>
                </a:gridCol>
                <a:gridCol w="3826129">
                  <a:extLst>
                    <a:ext uri="{9D8B030D-6E8A-4147-A177-3AD203B41FA5}">
                      <a16:colId xmlns:a16="http://schemas.microsoft.com/office/drawing/2014/main" val="3006748278"/>
                    </a:ext>
                  </a:extLst>
                </a:gridCol>
              </a:tblGrid>
              <a:tr h="521935">
                <a:tc>
                  <a:txBody>
                    <a:bodyPr/>
                    <a:lstStyle/>
                    <a:p>
                      <a:r>
                        <a:rPr lang="de-DE" dirty="0"/>
                        <a:t>Datum</a:t>
                      </a:r>
                    </a:p>
                  </a:txBody>
                  <a:tcPr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Anlass</a:t>
                      </a:r>
                    </a:p>
                  </a:txBody>
                  <a:tcPr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Kosten</a:t>
                      </a:r>
                    </a:p>
                  </a:txBody>
                  <a:tcPr>
                    <a:solidFill>
                      <a:srgbClr val="2C5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62793"/>
                  </a:ext>
                </a:extLst>
              </a:tr>
              <a:tr h="521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20.01.2023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NOK Journal Werbeanzeigen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678,30 €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64309"/>
                  </a:ext>
                </a:extLst>
              </a:tr>
              <a:tr h="521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09.02.2023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Flussinfo.net – Stadtporträt Stör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100,00 €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7022030"/>
                  </a:ext>
                </a:extLst>
              </a:tr>
              <a:tr h="521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15.07.2023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Podcastaufnahme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„Einfach mal raus“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476,00 €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3617095"/>
                  </a:ext>
                </a:extLst>
              </a:tr>
              <a:tr h="521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16.11.2023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Anzeige Hallo Tourist für 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1.065,05 €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3727552"/>
                  </a:ext>
                </a:extLst>
              </a:tr>
              <a:tr h="521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19.12.2023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Anzeige Neue Keramik Töpfermarkt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142,80 €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665826"/>
                  </a:ext>
                </a:extLst>
              </a:tr>
              <a:tr h="521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Gesamt</a:t>
                      </a:r>
                    </a:p>
                  </a:txBody>
                  <a:tcPr marL="68580" marR="68580" marT="0" marB="0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1.986,15 €</a:t>
                      </a:r>
                    </a:p>
                  </a:txBody>
                  <a:tcPr marL="68580" marR="68580" marT="0" marB="0">
                    <a:solidFill>
                      <a:srgbClr val="2C5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1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612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DA930-5680-E9BA-7A0E-14D04344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0B460F5-E7CD-54F4-64D6-C61DF1856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9F8F826-0455-F81D-6656-B7FBD9AA7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DAC4171D-F79C-F02A-47AC-6CD9EF122CF8}"/>
              </a:ext>
            </a:extLst>
          </p:cNvPr>
          <p:cNvSpPr txBox="1"/>
          <p:nvPr/>
        </p:nvSpPr>
        <p:spPr>
          <a:xfrm>
            <a:off x="422262" y="545459"/>
            <a:ext cx="94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2C55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3988D0-EF5D-5E11-4416-12609E49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63" y="298177"/>
            <a:ext cx="6581274" cy="1325563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2C557C"/>
                </a:solidFill>
              </a:rPr>
              <a:t>Veranstaltungen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78FB3F2-27E2-5A3C-7178-B5F65272E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087601"/>
              </p:ext>
            </p:extLst>
          </p:nvPr>
        </p:nvGraphicFramePr>
        <p:xfrm>
          <a:off x="422262" y="1623737"/>
          <a:ext cx="11575488" cy="3687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496">
                  <a:extLst>
                    <a:ext uri="{9D8B030D-6E8A-4147-A177-3AD203B41FA5}">
                      <a16:colId xmlns:a16="http://schemas.microsoft.com/office/drawing/2014/main" val="2525058888"/>
                    </a:ext>
                  </a:extLst>
                </a:gridCol>
                <a:gridCol w="3858496">
                  <a:extLst>
                    <a:ext uri="{9D8B030D-6E8A-4147-A177-3AD203B41FA5}">
                      <a16:colId xmlns:a16="http://schemas.microsoft.com/office/drawing/2014/main" val="1450625569"/>
                    </a:ext>
                  </a:extLst>
                </a:gridCol>
                <a:gridCol w="3858496">
                  <a:extLst>
                    <a:ext uri="{9D8B030D-6E8A-4147-A177-3AD203B41FA5}">
                      <a16:colId xmlns:a16="http://schemas.microsoft.com/office/drawing/2014/main" val="1970155117"/>
                    </a:ext>
                  </a:extLst>
                </a:gridCol>
              </a:tblGrid>
              <a:tr h="409681">
                <a:tc>
                  <a:txBody>
                    <a:bodyPr/>
                    <a:lstStyle/>
                    <a:p>
                      <a:r>
                        <a:rPr lang="de-DE" dirty="0"/>
                        <a:t>Veranstaltung</a:t>
                      </a:r>
                    </a:p>
                  </a:txBody>
                  <a:tcPr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Datum</a:t>
                      </a:r>
                    </a:p>
                  </a:txBody>
                  <a:tcPr>
                    <a:solidFill>
                      <a:srgbClr val="2C55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Gäste/TLN</a:t>
                      </a:r>
                    </a:p>
                  </a:txBody>
                  <a:tcPr>
                    <a:solidFill>
                      <a:srgbClr val="2C5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96666"/>
                  </a:ext>
                </a:extLst>
              </a:tr>
              <a:tr h="409681">
                <a:tc>
                  <a:txBody>
                    <a:bodyPr/>
                    <a:lstStyle/>
                    <a:p>
                      <a:r>
                        <a:rPr lang="de-DE" dirty="0"/>
                        <a:t>Neubürgerempfang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14.03.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636188"/>
                  </a:ext>
                </a:extLst>
              </a:tr>
              <a:tr h="409681">
                <a:tc>
                  <a:txBody>
                    <a:bodyPr/>
                    <a:lstStyle/>
                    <a:p>
                      <a:r>
                        <a:rPr lang="de-DE" dirty="0"/>
                        <a:t>Stadtradeln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15.05. – 03.06.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02152"/>
                  </a:ext>
                </a:extLst>
              </a:tr>
              <a:tr h="409681">
                <a:tc>
                  <a:txBody>
                    <a:bodyPr/>
                    <a:lstStyle/>
                    <a:p>
                      <a:r>
                        <a:rPr lang="de-DE" dirty="0"/>
                        <a:t>Geranienmarkt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21.05.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92544"/>
                  </a:ext>
                </a:extLst>
              </a:tr>
              <a:tr h="409681">
                <a:tc>
                  <a:txBody>
                    <a:bodyPr/>
                    <a:lstStyle/>
                    <a:p>
                      <a:r>
                        <a:rPr lang="de-DE" dirty="0"/>
                        <a:t>Töpfermarkt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12.08./13.08.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22260"/>
                  </a:ext>
                </a:extLst>
              </a:tr>
              <a:tr h="409681">
                <a:tc>
                  <a:txBody>
                    <a:bodyPr/>
                    <a:lstStyle/>
                    <a:p>
                      <a:r>
                        <a:rPr lang="de-DE" dirty="0"/>
                        <a:t>GNK -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30.09.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49552"/>
                  </a:ext>
                </a:extLst>
              </a:tr>
              <a:tr h="409681">
                <a:tc>
                  <a:txBody>
                    <a:bodyPr/>
                    <a:lstStyle/>
                    <a:p>
                      <a:r>
                        <a:rPr lang="de-DE" dirty="0"/>
                        <a:t>Weihnachtsmarkt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16.12.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39812"/>
                  </a:ext>
                </a:extLst>
              </a:tr>
              <a:tr h="409681">
                <a:tc>
                  <a:txBody>
                    <a:bodyPr/>
                    <a:lstStyle/>
                    <a:p>
                      <a:r>
                        <a:rPr lang="de-DE" dirty="0"/>
                        <a:t>Weihnachtsmärchen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18.12./19.12.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263369"/>
                  </a:ext>
                </a:extLst>
              </a:tr>
              <a:tr h="409681">
                <a:tc>
                  <a:txBody>
                    <a:bodyPr/>
                    <a:lstStyle/>
                    <a:p>
                      <a:r>
                        <a:rPr lang="de-DE" dirty="0"/>
                        <a:t>Stadtführungen (9 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verschieden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97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0207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9DBECDF-FB42-A097-45C7-086DC629B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66D79A-E300-D7BA-A3B2-50C0FD2FD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67664A3-EDB6-DE0D-13CC-10253213F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6" y="5300990"/>
            <a:ext cx="980136" cy="1130376"/>
          </a:xfrm>
          <a:prstGeom prst="rect">
            <a:avLst/>
          </a:prstGeom>
        </p:spPr>
      </p:pic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7E3BAE05-7F0C-B1F9-17D5-01311A4AB530}"/>
              </a:ext>
            </a:extLst>
          </p:cNvPr>
          <p:cNvSpPr/>
          <p:nvPr/>
        </p:nvSpPr>
        <p:spPr>
          <a:xfrm>
            <a:off x="720326" y="1764068"/>
            <a:ext cx="2364605" cy="2850310"/>
          </a:xfrm>
          <a:prstGeom prst="roundRect">
            <a:avLst/>
          </a:prstGeom>
          <a:solidFill>
            <a:srgbClr val="2C557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Stadt-marketing </a:t>
            </a:r>
          </a:p>
          <a:p>
            <a:pPr algn="ctr"/>
            <a:r>
              <a:rPr lang="de-DE" sz="2800" dirty="0"/>
              <a:t>&amp; </a:t>
            </a:r>
          </a:p>
          <a:p>
            <a:pPr algn="ctr"/>
            <a:r>
              <a:rPr lang="de-DE" sz="2800" dirty="0"/>
              <a:t>Events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9C6CF7F-1F4C-33CE-8671-9B1346D91A49}"/>
              </a:ext>
            </a:extLst>
          </p:cNvPr>
          <p:cNvSpPr txBox="1"/>
          <p:nvPr/>
        </p:nvSpPr>
        <p:spPr>
          <a:xfrm>
            <a:off x="855019" y="182646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3DC8F9D-1368-859C-6E64-3D934D7545C4}"/>
              </a:ext>
            </a:extLst>
          </p:cNvPr>
          <p:cNvSpPr txBox="1"/>
          <p:nvPr/>
        </p:nvSpPr>
        <p:spPr>
          <a:xfrm>
            <a:off x="4259044" y="233772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EE3A60E-6864-8B6E-67F8-108FB4C7E6AA}"/>
              </a:ext>
            </a:extLst>
          </p:cNvPr>
          <p:cNvSpPr txBox="1"/>
          <p:nvPr/>
        </p:nvSpPr>
        <p:spPr>
          <a:xfrm>
            <a:off x="6288933" y="234968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433541-6A28-4D99-605E-36DFC10E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3" y="310251"/>
            <a:ext cx="8285747" cy="882023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/>
              <a:t>Inhalt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32C0DDFF-57D6-F512-FA82-F27C89F8A03B}"/>
              </a:ext>
            </a:extLst>
          </p:cNvPr>
          <p:cNvSpPr/>
          <p:nvPr/>
        </p:nvSpPr>
        <p:spPr>
          <a:xfrm>
            <a:off x="3406972" y="1766245"/>
            <a:ext cx="2364605" cy="2850310"/>
          </a:xfrm>
          <a:prstGeom prst="roundRect">
            <a:avLst/>
          </a:prstGeom>
          <a:solidFill>
            <a:srgbClr val="225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Tourismus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FA4E215-4AEB-CF9E-E15B-153BD91AB6FA}"/>
              </a:ext>
            </a:extLst>
          </p:cNvPr>
          <p:cNvSpPr txBox="1"/>
          <p:nvPr/>
        </p:nvSpPr>
        <p:spPr>
          <a:xfrm>
            <a:off x="3550853" y="182900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90510C05-733E-C82E-884F-E913028BB67C}"/>
              </a:ext>
            </a:extLst>
          </p:cNvPr>
          <p:cNvSpPr/>
          <p:nvPr/>
        </p:nvSpPr>
        <p:spPr>
          <a:xfrm>
            <a:off x="6093618" y="1772776"/>
            <a:ext cx="2364605" cy="2850310"/>
          </a:xfrm>
          <a:prstGeom prst="roundRect">
            <a:avLst/>
          </a:prstGeom>
          <a:solidFill>
            <a:srgbClr val="22508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Bürger- und Touristen-information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3381D87-D341-AC30-1A17-8185D545583D}"/>
              </a:ext>
            </a:extLst>
          </p:cNvPr>
          <p:cNvSpPr txBox="1"/>
          <p:nvPr/>
        </p:nvSpPr>
        <p:spPr>
          <a:xfrm>
            <a:off x="6228311" y="183517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72BD7170-0827-515A-53C3-DB0D3BEAB22A}"/>
              </a:ext>
            </a:extLst>
          </p:cNvPr>
          <p:cNvSpPr/>
          <p:nvPr/>
        </p:nvSpPr>
        <p:spPr>
          <a:xfrm>
            <a:off x="8780264" y="1772776"/>
            <a:ext cx="2364605" cy="2850310"/>
          </a:xfrm>
          <a:prstGeom prst="roundRect">
            <a:avLst/>
          </a:prstGeom>
          <a:solidFill>
            <a:srgbClr val="22508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Ausblick 2024 &amp; 2025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C5A803-5513-1D3F-FD03-0132F69533C4}"/>
              </a:ext>
            </a:extLst>
          </p:cNvPr>
          <p:cNvSpPr txBox="1"/>
          <p:nvPr/>
        </p:nvSpPr>
        <p:spPr>
          <a:xfrm>
            <a:off x="8997115" y="182646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18662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71F21-36FC-07F3-C972-C4DFA5018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73658CB-CAB0-167D-A026-7902DD429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73A6D5-6978-6BF8-AED2-B9022B020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DB0C21E3-92E6-E351-9F96-0F5374691E4E}"/>
              </a:ext>
            </a:extLst>
          </p:cNvPr>
          <p:cNvSpPr txBox="1"/>
          <p:nvPr/>
        </p:nvSpPr>
        <p:spPr>
          <a:xfrm>
            <a:off x="422262" y="545459"/>
            <a:ext cx="94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2C55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0755E5-BC8C-2662-EB9D-4AE3EC7B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772" y="298175"/>
            <a:ext cx="86627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000" b="1" dirty="0">
                <a:solidFill>
                  <a:srgbClr val="2C557C"/>
                </a:solidFill>
              </a:rPr>
              <a:t>Übernachtungszahlen &amp; Buchungsstatistik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BA450EE-4E27-6E08-5673-903CD019B265}"/>
              </a:ext>
            </a:extLst>
          </p:cNvPr>
          <p:cNvSpPr txBox="1"/>
          <p:nvPr/>
        </p:nvSpPr>
        <p:spPr>
          <a:xfrm>
            <a:off x="895017" y="1921913"/>
            <a:ext cx="1018205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err="1">
                <a:solidFill>
                  <a:srgbClr val="2C557C"/>
                </a:solidFill>
              </a:rPr>
              <a:t>Vermietobjekte</a:t>
            </a:r>
            <a:r>
              <a:rPr lang="de-DE" sz="2800" b="1" dirty="0">
                <a:solidFill>
                  <a:srgbClr val="2C557C"/>
                </a:solidFill>
              </a:rPr>
              <a:t>: 6 </a:t>
            </a:r>
            <a:r>
              <a:rPr lang="de-DE" sz="2800" dirty="0">
                <a:solidFill>
                  <a:srgbClr val="2C557C"/>
                </a:solidFill>
              </a:rPr>
              <a:t>(ehemals 20) ggfls. Anreize schaffen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2C557C"/>
                </a:solidFill>
              </a:rPr>
              <a:t>Gäste in Kellinghusen mit min. 1x Übernachtung: </a:t>
            </a:r>
            <a:r>
              <a:rPr lang="de-DE" sz="2800" b="1" dirty="0">
                <a:solidFill>
                  <a:srgbClr val="2C557C"/>
                </a:solidFill>
              </a:rPr>
              <a:t>4866 Pers. </a:t>
            </a:r>
            <a:r>
              <a:rPr lang="de-DE" sz="2800" dirty="0">
                <a:solidFill>
                  <a:srgbClr val="2C557C"/>
                </a:solidFill>
              </a:rPr>
              <a:t>(nicht alle Vermieter inkl.)</a:t>
            </a:r>
            <a:endParaRPr lang="de-DE" sz="2800" b="1" dirty="0">
              <a:solidFill>
                <a:srgbClr val="2C557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2C557C"/>
                </a:solidFill>
              </a:rPr>
              <a:t>Getätigte Buchungen über Stadtmarketing: 117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2C557C"/>
                </a:solidFill>
              </a:rPr>
              <a:t>Vermittlung-/Buchungsprovision Stadtmarketing: </a:t>
            </a:r>
            <a:r>
              <a:rPr lang="de-DE" sz="2800" b="1" dirty="0">
                <a:solidFill>
                  <a:srgbClr val="2C557C"/>
                </a:solidFill>
              </a:rPr>
              <a:t>2745,82 €</a:t>
            </a:r>
          </a:p>
          <a:p>
            <a:endParaRPr lang="de-DE" sz="2800" b="1" dirty="0">
              <a:solidFill>
                <a:srgbClr val="2C557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2C557C"/>
                </a:solidFill>
              </a:rPr>
              <a:t>Ziel 2024: Erneuerung der Buchungsseite, da veraltet</a:t>
            </a:r>
          </a:p>
        </p:txBody>
      </p:sp>
    </p:spTree>
    <p:extLst>
      <p:ext uri="{BB962C8B-B14F-4D97-AF65-F5344CB8AC3E}">
        <p14:creationId xmlns:p14="http://schemas.microsoft.com/office/powerpoint/2010/main" val="4212502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A81E0-02CA-C1C0-7A9F-1D4C2E820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9FF1C2F9-7805-165F-455F-8A81D01D7EA1}"/>
              </a:ext>
            </a:extLst>
          </p:cNvPr>
          <p:cNvSpPr txBox="1"/>
          <p:nvPr/>
        </p:nvSpPr>
        <p:spPr>
          <a:xfrm>
            <a:off x="895017" y="1856320"/>
            <a:ext cx="101820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2C557C"/>
                </a:solidFill>
              </a:rPr>
              <a:t>Entwicklung neuer Tourismusstrategie für die Region Holstein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2C557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2C557C"/>
              </a:solidFill>
            </a:endParaRPr>
          </a:p>
          <a:p>
            <a:endParaRPr lang="de-DE" sz="2800" dirty="0">
              <a:solidFill>
                <a:srgbClr val="2C557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2C557C"/>
                </a:solidFill>
              </a:rPr>
              <a:t>Die 5 „N“ spiegeln die Werte, Inhalte und Charaktermerkmale der Tourismus Region wieder: </a:t>
            </a:r>
          </a:p>
          <a:p>
            <a:pPr algn="ctr"/>
            <a:r>
              <a:rPr lang="de-DE" sz="2800" b="1" dirty="0">
                <a:solidFill>
                  <a:srgbClr val="FFCC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Nah</a:t>
            </a:r>
            <a:r>
              <a:rPr lang="de-DE" sz="2800" b="1" dirty="0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- </a:t>
            </a:r>
            <a:r>
              <a:rPr lang="de-DE" sz="2800" b="1" dirty="0">
                <a:solidFill>
                  <a:srgbClr val="F187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Nachhaltig</a:t>
            </a:r>
            <a:r>
              <a:rPr lang="de-DE" sz="2800" b="1" dirty="0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- </a:t>
            </a:r>
            <a:r>
              <a:rPr lang="de-DE" sz="2800" b="1" dirty="0">
                <a:solidFill>
                  <a:srgbClr val="718B1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Natürlich</a:t>
            </a:r>
            <a:r>
              <a:rPr lang="de-DE" sz="2800" b="1" dirty="0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- </a:t>
            </a:r>
            <a:r>
              <a:rPr lang="de-DE" sz="2800" b="1" dirty="0">
                <a:solidFill>
                  <a:srgbClr val="003064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Nordisch</a:t>
            </a:r>
            <a:r>
              <a:rPr lang="de-DE" sz="2800" b="1" dirty="0">
                <a:solidFill>
                  <a:srgbClr val="22508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- </a:t>
            </a:r>
            <a:r>
              <a:rPr lang="de-DE" sz="2800" b="1" dirty="0">
                <a:solidFill>
                  <a:srgbClr val="D4004B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Nett </a:t>
            </a:r>
            <a:endParaRPr lang="de-DE" sz="2800" b="1" dirty="0">
              <a:solidFill>
                <a:srgbClr val="22508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046DA9-A0C8-5A38-E78C-EEDF5FC93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87" y="4844715"/>
            <a:ext cx="2520963" cy="1586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776D5CA-93EB-2B1B-DAFA-7B9D9AB51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148468"/>
            <a:ext cx="12188687" cy="1709532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3E7EE1F-9A88-BE98-9CEF-B126276601B5}"/>
              </a:ext>
            </a:extLst>
          </p:cNvPr>
          <p:cNvSpPr txBox="1"/>
          <p:nvPr/>
        </p:nvSpPr>
        <p:spPr>
          <a:xfrm>
            <a:off x="422262" y="545459"/>
            <a:ext cx="94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2C55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A75586-8E22-B4D7-0FA9-A796D2C2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772" y="394427"/>
            <a:ext cx="86627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000" b="1" dirty="0">
                <a:solidFill>
                  <a:srgbClr val="2C557C"/>
                </a:solidFill>
              </a:rPr>
              <a:t>Kooperation Holstein Tourismus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5F4361E-8E44-FB80-3BCE-FB783D288B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33" y="2436208"/>
            <a:ext cx="5289214" cy="99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6797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Breitbild</PresentationFormat>
  <Paragraphs>342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Tätigkeitsbericht Stadtmarketing 2023</vt:lpstr>
      <vt:lpstr>Inhalt</vt:lpstr>
      <vt:lpstr>Inhalt</vt:lpstr>
      <vt:lpstr>Stadtmarketing</vt:lpstr>
      <vt:lpstr>Werbeanzeigen</vt:lpstr>
      <vt:lpstr>Veranstaltungen</vt:lpstr>
      <vt:lpstr>Inhalt</vt:lpstr>
      <vt:lpstr>Übernachtungszahlen &amp; Buchungsstatistik</vt:lpstr>
      <vt:lpstr>Kooperation Holstein Tourismus</vt:lpstr>
      <vt:lpstr>Inhalt</vt:lpstr>
      <vt:lpstr>Besucherstatistik Bürgerhaus</vt:lpstr>
      <vt:lpstr>PowerPoint-Präsentation</vt:lpstr>
      <vt:lpstr>PowerPoint-Präsentation</vt:lpstr>
      <vt:lpstr>PowerPoint-Präsentation</vt:lpstr>
      <vt:lpstr>Inhalt</vt:lpstr>
      <vt:lpstr>Planungshorizont 2024</vt:lpstr>
      <vt:lpstr>Fragen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Dörpsmobil für Kellinghusen</dc:title>
  <dc:creator>Reimers Hannah</dc:creator>
  <cp:lastModifiedBy>Reimers Hannah</cp:lastModifiedBy>
  <cp:revision>10</cp:revision>
  <cp:lastPrinted>2024-02-08T07:03:39Z</cp:lastPrinted>
  <dcterms:created xsi:type="dcterms:W3CDTF">2023-11-07T15:46:33Z</dcterms:created>
  <dcterms:modified xsi:type="dcterms:W3CDTF">2024-02-20T17:25:39Z</dcterms:modified>
</cp:coreProperties>
</file>